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68" r:id="rId5"/>
    <p:sldId id="269" r:id="rId6"/>
    <p:sldId id="270" r:id="rId7"/>
    <p:sldId id="259" r:id="rId8"/>
    <p:sldId id="271" r:id="rId9"/>
    <p:sldId id="272" r:id="rId10"/>
    <p:sldId id="265" r:id="rId11"/>
    <p:sldId id="266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B8E0-3C94-4099-8DD4-586F90B10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09FF2-65BA-41A0-84F2-042A4DD3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78FB-E2BE-434C-9368-F55CF195D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97A35-871D-420A-8D14-D319D512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2703-C21C-4D57-80D6-5F235857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462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526B-D162-4789-9D50-EC96E633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47E2C-2796-4887-8B64-A22147F0C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4976F-B85A-4266-94D8-A7FEAEB9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7EC21-EF6F-4DA7-BC9A-64EEAC69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B0B43-E2A5-426B-9209-955EAD25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897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77910-36EE-4097-8CA3-CC9E17AB2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493FF-7ACE-40AE-8AAC-C8DF91150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68E37-3EF7-40EB-A88C-C37F4F8C0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7E408-092E-47B5-9C23-9E3EE9F4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37317-9A8D-4CE5-BC7E-4E50CF0E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577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468F-7097-48D8-A532-D2F2A643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0B60-B37A-4571-A49B-529F1E958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07A9-754F-4766-B35A-45A10B80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477AC-6184-462E-A526-2B7E3CBC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A4DB0-4B86-4696-9C26-3BFCCF996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740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21D4-2B03-4821-BD3D-6F5A4520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6FD13-8AB9-4732-83BF-308E72D9F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18C68-75CA-4CAC-8BFF-EF3D72F8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2D83-6419-4C61-BA86-D2427DF1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7BE14-5D04-46E3-B51B-A67231A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524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33D9-2542-4BE1-B478-F5DFA345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3ADD-C999-41E9-B83F-199B94937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857E4-CD62-44ED-9375-E1DDE2DFD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F929D-0073-4645-87FA-85E8B165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AA156-D3A9-4793-8294-CF3880BB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883B8-6E36-4C32-8DCA-F5F67763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813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8932-F6E1-4504-88CE-226BBDAF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DC35B-D890-4203-9ECE-1F3C2AB00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549E5-25B6-470A-B56A-BC6D7169F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A164D-C3B7-4859-83FE-3CC0A4D07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42511-E29E-4E58-9EF9-3A4767FBB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DBE7D-44D8-4658-AE46-EEE97E2CC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6375E-D781-498F-98F0-F5026F91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B5DEE-9039-4A15-9679-B172CF6B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431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A562-6A63-4011-899F-94FE1020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E6131-FE8E-42C5-90E8-3A037866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2E6F5-BCB9-4B7D-914C-D4CB0633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7B64F-05ED-469E-A47F-C2FE87B3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641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7EE04-1506-4D80-A4E7-FDD2EF98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7EA71-097B-44C7-9E5E-4CD5AADD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5BEBE-A809-4265-B773-AB2D76A6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448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E9742-EDBD-4053-A885-6E8F2D5E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8D7F-17F9-482C-8719-105A8577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40223-E9F6-4F43-898A-A08C4BFD1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A752F-4D3A-4C0B-888E-CF4DE3348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3CE55-0537-46ED-9064-F05527DB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7CA3D-A6AE-498A-A404-9A0F2E58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575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553D-50C4-4247-8286-EBC852BD2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89F48-A21C-4E41-ABBE-B21459B1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CF9C2-9A85-4C43-A048-7931835D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4D027-5266-4872-A2F6-2B874B34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B63A4-4AFF-48ED-A553-387D6176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C3D8C-EB95-4B06-87E2-6C50684B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021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40431-85CC-44D6-AC97-64575A0D3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E5286-BC87-41B1-BD26-52C9D0E8B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B6024-FA73-476F-8BF4-81C13421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933D9-5773-4DAB-83EB-F0B32BA5E49B}" type="datetimeFigureOut">
              <a:rPr lang="en-ID" smtClean="0"/>
              <a:t>25/06/2021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226EA-E0F4-4F6D-97FA-C07C3AD5C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58E15-9C0B-4075-9D31-5D11F800B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B6A8D-0124-4103-ACC8-2DC9FDC0E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026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1CFEBA0-305A-42F5-95F1-B6C1D97AA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C8B25-318D-4940-B99C-BB1AA7E6B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TUBES WRAP – BIOMEDIS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“Studi Metode Seleksi Fitur Untuk Mendeteksi Kelainan Katup Jantung Menggunakan Phonocardiogram (PCG)”</a:t>
            </a:r>
            <a:endParaRPr lang="en-ID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87DEB-E370-40DD-BEB8-CBAA3833C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Wino Rama Putra</a:t>
            </a:r>
          </a:p>
          <a:p>
            <a:r>
              <a:rPr lang="en-US">
                <a:solidFill>
                  <a:srgbClr val="FFFFFF"/>
                </a:solidFill>
              </a:rPr>
              <a:t>1301174696</a:t>
            </a:r>
            <a:endParaRPr lang="en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3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AC8B-CCBE-440C-BF3C-97D15986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24559"/>
          </a:xfrm>
        </p:spPr>
        <p:txBody>
          <a:bodyPr>
            <a:normAutofit fontScale="90000"/>
          </a:bodyPr>
          <a:lstStyle/>
          <a:p>
            <a:r>
              <a:rPr lang="en-US" dirty="0"/>
              <a:t>Wrapper Method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Menggunakan</a:t>
            </a:r>
            <a:r>
              <a:rPr lang="en-US" dirty="0"/>
              <a:t> 3 data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algoritma</a:t>
            </a:r>
            <a:r>
              <a:rPr lang="en-US" dirty="0"/>
              <a:t> extraction feature,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seleksi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Relief-f, dan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Random Forest Regressor)</a:t>
            </a:r>
            <a:br>
              <a:rPr lang="en-ID" dirty="0"/>
            </a:b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7C971A-0E2D-4803-90D6-DDF6C26F0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99210"/>
            <a:ext cx="4972744" cy="82879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DFA9AC-546A-4B60-86D4-7D5F0390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37" y="4595236"/>
            <a:ext cx="4887007" cy="704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7F00B3-26F4-4B8D-A1EC-964A6B40E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058" y="3689684"/>
            <a:ext cx="446784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3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7DBF1-FE92-4903-BC57-1A95504B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Evaluasi Model dan Hasil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8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56F3D-0026-4FFB-AE42-19F4D4399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Algoritma Zero Crossing Rate</a:t>
            </a:r>
            <a:endParaRPr lang="en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51969-AD2E-47EB-980B-12C5CF6B2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/>
              <a:t>Evaluasi model memperoleh: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Hasil prediksi model:</a:t>
            </a:r>
          </a:p>
          <a:p>
            <a:endParaRPr lang="en-ID" sz="20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3724415-DE5A-4EFF-BE94-2B78621F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965" y="3099455"/>
            <a:ext cx="3471878" cy="25286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D60F53-9D40-4C77-A6E5-B3414D86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65" y="1916527"/>
            <a:ext cx="6253212" cy="4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EBC5D-2B8F-4D95-ACCA-ED08F40E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Algoritma Spectral Centroid</a:t>
            </a:r>
            <a:endParaRPr lang="en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C927-B9A7-484E-A7DC-43AB93564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/>
              <a:t>Evaluasi model memperoleh: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Hasil prediksi model:</a:t>
            </a:r>
          </a:p>
          <a:p>
            <a:endParaRPr lang="en-ID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7204A3C-77C6-4091-B002-0EC0E349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965" y="2668718"/>
            <a:ext cx="3524554" cy="26225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604A605-0601-4FEC-AAEB-8813511E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65" y="1779204"/>
            <a:ext cx="6253212" cy="4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8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1B41F-180F-4C42-A182-690EFD5A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Algoritma Mel-Frequency Cepstral Coefficients</a:t>
            </a:r>
            <a:endParaRPr lang="en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B8D0-AF4E-4D7B-A4EC-A2B0E8B73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/>
              <a:t>Evaluasi model memperoleh:</a:t>
            </a:r>
          </a:p>
          <a:p>
            <a:endParaRPr lang="en-US" sz="2000"/>
          </a:p>
          <a:p>
            <a:r>
              <a:rPr lang="en-US" sz="2000"/>
              <a:t>Hasil prediksi model: </a:t>
            </a:r>
            <a:endParaRPr lang="en-ID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A4EBB9-86D2-4D47-AB84-869EE39A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965" y="2569927"/>
            <a:ext cx="4077617" cy="305821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325AB28-EC3D-42D5-BC0E-67EA60B9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65" y="1779204"/>
            <a:ext cx="6253212" cy="4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19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0890-09E5-4F8D-AF1B-303921B7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Kesimpulan</a:t>
            </a:r>
            <a:b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(Dari 3 algoritma extraction feature yang dicoba dan di teliti diperoleh akurasi prediksi sebesar 60,5% dari algoritma ZCR,  48,5% dari algoritma SC, dan 100% dari algoritma MFCC. Dari ketiga algoritma tersebut,algoritma MFCC yang terbaik dan mempunyai akurasi prediksi paling tinggi)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4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2134A-20F8-4BA7-9FA3-48CD5E60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Terima Kasih.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3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B2818-0D7D-4902-8205-D18F82FE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Dataset</a:t>
            </a:r>
            <a:endParaRPr lang="en-ID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4B86-0D25-4CC4-BAE9-F835ACB41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D" sz="2000"/>
              <a:t>Data yang digunakan dalam melakukan penelitian ini adalah data suara jantung dari dataset GitHub . Data berupa 5 kategori sinyal suara jantung (sinyal PCG). Berikut ini kategorinya :</a:t>
            </a:r>
          </a:p>
          <a:p>
            <a:pPr lvl="0"/>
            <a:r>
              <a:rPr lang="en-ID" sz="2000"/>
              <a:t>Aortic valve Stenosis(AS),</a:t>
            </a:r>
            <a:endParaRPr lang="en-US" sz="2000"/>
          </a:p>
          <a:p>
            <a:pPr lvl="0"/>
            <a:r>
              <a:rPr lang="en-ID" sz="2000"/>
              <a:t>Mitral valve Regurgitation (MR), </a:t>
            </a:r>
            <a:endParaRPr lang="en-US" sz="2000"/>
          </a:p>
          <a:p>
            <a:pPr lvl="0"/>
            <a:r>
              <a:rPr lang="en-ID" sz="2000"/>
              <a:t>Mitral valve Stenosis (MS), </a:t>
            </a:r>
            <a:endParaRPr lang="en-US" sz="2000"/>
          </a:p>
          <a:p>
            <a:pPr lvl="0"/>
            <a:r>
              <a:rPr lang="en-ID" sz="2000"/>
              <a:t>Murmur in systole (MVP),</a:t>
            </a:r>
            <a:endParaRPr lang="en-US" sz="2000"/>
          </a:p>
          <a:p>
            <a:pPr lvl="0"/>
            <a:r>
              <a:rPr lang="en-ID" sz="2000"/>
              <a:t>Normal (N).</a:t>
            </a: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B5FAB-65F9-404E-A6BD-7187973D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326470"/>
            <a:ext cx="5150277" cy="20298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9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3" name="Freeform: Shape 20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" name="Freeform: Shape 20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D540D-F7AF-4113-9D56-967188DA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Extraction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48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EBA8-7A7E-4EEF-9191-344357AB4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35200"/>
          </a:xfrm>
        </p:spPr>
        <p:txBody>
          <a:bodyPr>
            <a:normAutofit fontScale="90000"/>
          </a:bodyPr>
          <a:lstStyle/>
          <a:p>
            <a:r>
              <a:rPr lang="en-US" dirty="0"/>
              <a:t>Time Domain : Zero Crossing Rate</a:t>
            </a:r>
            <a:br>
              <a:rPr lang="en-US" dirty="0"/>
            </a:br>
            <a:r>
              <a:rPr lang="en-US" dirty="0"/>
              <a:t>(Random 5 audio visual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)</a:t>
            </a:r>
            <a:br>
              <a:rPr lang="en-US" dirty="0"/>
            </a:br>
            <a:endParaRPr lang="en-ID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3078C32-CA05-4F10-B8FE-25E11EA29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8" y="2519363"/>
            <a:ext cx="5302252" cy="132556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88F8B7A-3DD8-4CFB-A8C1-C8BC749BA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8" y="3844926"/>
            <a:ext cx="5302252" cy="132556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4D63662-1E83-4513-A1DF-E8BB6DBDB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8" y="4714363"/>
            <a:ext cx="5302252" cy="1325563"/>
          </a:xfrm>
          <a:prstGeom prst="rect">
            <a:avLst/>
          </a:prstGeom>
        </p:spPr>
      </p:pic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2E8AA05-4A62-421A-9C82-881EC8EAD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96000" y="3182144"/>
            <a:ext cx="5302252" cy="1325563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4021CF2-F42C-44BB-A5A5-522183B42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07706"/>
            <a:ext cx="53022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E8B8-FE91-4DED-892A-EF4D5F02F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93989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Domain : Spectral Centroid</a:t>
            </a:r>
            <a:br>
              <a:rPr lang="en-US" dirty="0"/>
            </a:br>
            <a:r>
              <a:rPr lang="en-US" dirty="0"/>
              <a:t>(Random 5 audio visual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)</a:t>
            </a:r>
            <a:br>
              <a:rPr lang="en-US" dirty="0"/>
            </a:br>
            <a:endParaRPr lang="en-ID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06D72EE-0F85-4771-9BD4-083BADB19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4550"/>
            <a:ext cx="5257800" cy="131445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E6393EB-0E03-48D5-A956-A4432CC24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5257800" cy="131445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4920988-D87B-4282-8592-3F56420C5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43450"/>
            <a:ext cx="5257800" cy="131445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24F300E-F0E5-4C8B-96E4-4F6A22132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1775"/>
            <a:ext cx="5257800" cy="1314450"/>
          </a:xfrm>
          <a:prstGeom prst="rect">
            <a:avLst/>
          </a:prstGeom>
        </p:spPr>
      </p:pic>
      <p:pic>
        <p:nvPicPr>
          <p:cNvPr id="13" name="Picture 12" descr="A picture containing text, sky, day&#10;&#10;Description automatically generated">
            <a:extLst>
              <a:ext uri="{FF2B5EF4-FFF2-40B4-BE49-F238E27FC236}">
                <a16:creationId xmlns:a16="http://schemas.microsoft.com/office/drawing/2014/main" id="{76CC2844-5E35-44DF-BE2E-446AB06F8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86225"/>
            <a:ext cx="52578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B0E-53E6-40B6-915B-12738688C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66832"/>
          </a:xfrm>
        </p:spPr>
        <p:txBody>
          <a:bodyPr>
            <a:normAutofit fontScale="90000"/>
          </a:bodyPr>
          <a:lstStyle/>
          <a:p>
            <a:r>
              <a:rPr lang="en-US" dirty="0"/>
              <a:t>Time-Frequency Representation : Mel-Frequency Cepstral Coefficients</a:t>
            </a:r>
            <a:br>
              <a:rPr lang="en-US" dirty="0"/>
            </a:br>
            <a:r>
              <a:rPr lang="en-US" dirty="0"/>
              <a:t>(Random 5 audio visual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)</a:t>
            </a:r>
            <a:br>
              <a:rPr lang="en-US" dirty="0"/>
            </a:br>
            <a:endParaRPr lang="en-ID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83A4BF-2C07-4E7F-A619-10094CEC0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39" y="2580490"/>
            <a:ext cx="3922059" cy="1176618"/>
          </a:xfrm>
        </p:spPr>
      </p:pic>
      <p:pic>
        <p:nvPicPr>
          <p:cNvPr id="7" name="Picture 6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E927466C-DD80-43F0-A84C-E6CE755BE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38" y="3826044"/>
            <a:ext cx="3922059" cy="117661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BAA3751-B928-4D29-8CDF-AEC6E997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37" y="5071598"/>
            <a:ext cx="3922059" cy="1176618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BD29513A-3389-4DA3-8B4A-617592522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68" y="3237735"/>
            <a:ext cx="3922059" cy="1176618"/>
          </a:xfrm>
          <a:prstGeom prst="rect">
            <a:avLst/>
          </a:prstGeom>
        </p:spPr>
      </p:pic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A4F0DD4C-1F79-439A-80A3-E78D025B3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67" y="4620131"/>
            <a:ext cx="3922059" cy="11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2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AC241-8E7A-4ACF-AA1C-17506F5C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4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BB7B-2586-4286-A277-AAEE84DB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62168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Menggunakan</a:t>
            </a:r>
            <a:r>
              <a:rPr lang="en-US" dirty="0"/>
              <a:t> 3 data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algoritma</a:t>
            </a:r>
            <a:r>
              <a:rPr lang="en-US" dirty="0"/>
              <a:t> extraction feature, dan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Random Forest)</a:t>
            </a:r>
            <a:br>
              <a:rPr lang="en-US" dirty="0"/>
            </a:b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D7058-0380-4C9C-B8E7-B2E3F117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22" y="2732859"/>
            <a:ext cx="3259858" cy="23933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0F092A-9F5E-4DAB-8BF0-94273363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03" y="2743386"/>
            <a:ext cx="3260994" cy="2393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677D5-1888-4987-BB79-3BFE40864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219" y="2732859"/>
            <a:ext cx="3259858" cy="24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3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6DEF-1BC1-4863-B57B-02FCF12C7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47043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 Method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Menggunakan</a:t>
            </a:r>
            <a:r>
              <a:rPr lang="en-US" dirty="0"/>
              <a:t> 3 data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algoritma</a:t>
            </a:r>
            <a:r>
              <a:rPr lang="en-US" dirty="0"/>
              <a:t> extraction feature, dan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seleksi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Relief-f)</a:t>
            </a:r>
            <a:br>
              <a:rPr lang="en-US" dirty="0"/>
            </a:b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70BA3-3BBC-4778-AE60-C11A1F2F8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8352"/>
            <a:ext cx="2676899" cy="1895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EF290-5828-4CE5-9363-4CCFD329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99" y="3088352"/>
            <a:ext cx="2762636" cy="1848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644EB-10DE-45B9-A497-C27B4C97D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615" y="3110775"/>
            <a:ext cx="5248305" cy="21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8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308</Words>
  <Application>Microsoft Office PowerPoint</Application>
  <PresentationFormat>Widescreen</PresentationFormat>
  <Paragraphs>34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TUBES WRAP – BIOMEDIS “Studi Metode Seleksi Fitur Untuk Mendeteksi Kelainan Katup Jantung Menggunakan Phonocardiogram (PCG)”</vt:lpstr>
      <vt:lpstr>Dataset</vt:lpstr>
      <vt:lpstr>Feature Extraction</vt:lpstr>
      <vt:lpstr>Time Domain : Zero Crossing Rate (Random 5 audio visual yang diambil dari setiap kelas) </vt:lpstr>
      <vt:lpstr>Frequency Domain : Spectral Centroid (Random 5 audio visual yang diambil dari setiap kelas) </vt:lpstr>
      <vt:lpstr>Time-Frequency Representation : Mel-Frequency Cepstral Coefficients (Random 5 audio visual yang diambil dari setiap kelas) </vt:lpstr>
      <vt:lpstr>Feature Selection</vt:lpstr>
      <vt:lpstr>Feature Importance (Menggunakan 3 data dari 3 algoritma extraction feature, dan menggunakan algoritma klasifikasi Random Forest) </vt:lpstr>
      <vt:lpstr>Filter Method (Menggunakan 3 data dari 3 algoritma extraction feature, dan menggunakan algoritma seleksi fitur Relief-f) </vt:lpstr>
      <vt:lpstr>Wrapper Method (Menggunakan 3 data dari 3 algoritma extraction feature, menggunakan algoritma seleksi fitur Relief-f, dan menggunakan algoritma klasifikasi Random Forest Regressor) </vt:lpstr>
      <vt:lpstr>Evaluasi Model dan Hasil model</vt:lpstr>
      <vt:lpstr>Algoritma Zero Crossing Rate</vt:lpstr>
      <vt:lpstr>Algoritma Spectral Centroid</vt:lpstr>
      <vt:lpstr>Algoritma Mel-Frequency Cepstral Coefficients</vt:lpstr>
      <vt:lpstr>Kesimpulan (Dari 3 algoritma extraction feature yang dicoba dan di teliti diperoleh akurasi prediksi sebesar 60,5% dari algoritma ZCR,  48,5% dari algoritma SC, dan 100% dari algoritma MFCC. Dari ketiga algoritma tersebut,algoritma MFCC yang terbaik dan mempunyai akurasi prediksi paling tinggi)</vt:lpstr>
      <vt:lpstr>Terima Kasih.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TUBES WRAP – BIOMEDIS “Studi Metode Seleksi Fitur Untuk Mendeteksi Kelainan Katup Jantung Menggunakan Phonocardiogram (PCG)”</dc:title>
  <dc:creator>WINO</dc:creator>
  <cp:lastModifiedBy>WINO</cp:lastModifiedBy>
  <cp:revision>16</cp:revision>
  <dcterms:created xsi:type="dcterms:W3CDTF">2021-06-23T21:29:43Z</dcterms:created>
  <dcterms:modified xsi:type="dcterms:W3CDTF">2021-06-25T09:35:19Z</dcterms:modified>
</cp:coreProperties>
</file>